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4" r:id="rId5"/>
    <p:sldId id="258" r:id="rId6"/>
    <p:sldId id="266" r:id="rId7"/>
    <p:sldId id="259" r:id="rId8"/>
    <p:sldId id="260" r:id="rId9"/>
    <p:sldId id="261" r:id="rId10"/>
    <p:sldId id="262" r:id="rId11"/>
    <p:sldId id="263"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DCAF857-F534-48D6-90AC-C95DFEE4584B}" type="datetimeFigureOut">
              <a:rPr lang="es-MX" smtClean="0"/>
              <a:pPr/>
              <a:t>22/02/2010</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94C9A5C-2C46-433F-AF93-1DB4A5A78604}"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transition>
    <p:wheel spokes="8"/>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DCAF857-F534-48D6-90AC-C95DFEE4584B}" type="datetimeFigureOut">
              <a:rPr lang="es-MX" smtClean="0"/>
              <a:pPr/>
              <a:t>22/02/2010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294C9A5C-2C46-433F-AF93-1DB4A5A78604}" type="slidenum">
              <a:rPr lang="es-MX" smtClean="0"/>
              <a:pPr/>
              <a:t>‹Nº›</a:t>
            </a:fld>
            <a:endParaRPr lang="es-MX"/>
          </a:p>
        </p:txBody>
      </p:sp>
    </p:spTree>
  </p:cSld>
  <p:clrMapOvr>
    <a:masterClrMapping/>
  </p:clrMapOvr>
  <p:transition>
    <p:wheel spokes="8"/>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DDCAF857-F534-48D6-90AC-C95DFEE4584B}" type="datetimeFigureOut">
              <a:rPr lang="es-MX" smtClean="0"/>
              <a:pPr/>
              <a:t>22/02/2010</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94C9A5C-2C46-433F-AF93-1DB4A5A78604}" type="slidenum">
              <a:rPr lang="es-MX" smtClean="0"/>
              <a:pPr/>
              <a:t>‹Nº›</a:t>
            </a:fld>
            <a:endParaRPr lang="es-MX"/>
          </a:p>
        </p:txBody>
      </p:sp>
    </p:spTree>
  </p:cSld>
  <p:clrMapOvr>
    <a:masterClrMapping/>
  </p:clrMapOvr>
  <p:transition>
    <p:wheel spokes="8"/>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DCAF857-F534-48D6-90AC-C95DFEE4584B}" type="datetimeFigureOut">
              <a:rPr lang="es-MX" smtClean="0"/>
              <a:pPr/>
              <a:t>22/02/2010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294C9A5C-2C46-433F-AF93-1DB4A5A78604}" type="slidenum">
              <a:rPr lang="es-MX" smtClean="0"/>
              <a:pPr/>
              <a:t>‹Nº›</a:t>
            </a:fld>
            <a:endParaRPr lang="es-MX"/>
          </a:p>
        </p:txBody>
      </p:sp>
    </p:spTree>
  </p:cSld>
  <p:clrMapOvr>
    <a:masterClrMapping/>
  </p:clrMapOvr>
  <p:transition>
    <p:wheel spokes="8"/>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DCAF857-F534-48D6-90AC-C95DFEE4584B}" type="datetimeFigureOut">
              <a:rPr lang="es-MX" smtClean="0"/>
              <a:pPr/>
              <a:t>22/02/2010</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294C9A5C-2C46-433F-AF93-1DB4A5A78604}"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transition>
    <p:wheel spokes="8"/>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DCAF857-F534-48D6-90AC-C95DFEE4584B}" type="datetimeFigureOut">
              <a:rPr lang="es-MX" smtClean="0"/>
              <a:pPr/>
              <a:t>22/02/2010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294C9A5C-2C46-433F-AF93-1DB4A5A78604}" type="slidenum">
              <a:rPr lang="es-MX" smtClean="0"/>
              <a:pPr/>
              <a:t>‹Nº›</a:t>
            </a:fld>
            <a:endParaRPr lang="es-MX"/>
          </a:p>
        </p:txBody>
      </p:sp>
    </p:spTree>
  </p:cSld>
  <p:clrMapOvr>
    <a:masterClrMapping/>
  </p:clrMapOvr>
  <p:transition>
    <p:wheel spokes="8"/>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DCAF857-F534-48D6-90AC-C95DFEE4584B}" type="datetimeFigureOut">
              <a:rPr lang="es-MX" smtClean="0"/>
              <a:pPr/>
              <a:t>22/02/2010</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294C9A5C-2C46-433F-AF93-1DB4A5A78604}" type="slidenum">
              <a:rPr lang="es-MX" smtClean="0"/>
              <a:pPr/>
              <a:t>‹Nº›</a:t>
            </a:fld>
            <a:endParaRPr lang="es-MX"/>
          </a:p>
        </p:txBody>
      </p:sp>
    </p:spTree>
  </p:cSld>
  <p:clrMapOvr>
    <a:masterClrMapping/>
  </p:clrMapOvr>
  <p:transition>
    <p:wheel spokes="8"/>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DDCAF857-F534-48D6-90AC-C95DFEE4584B}" type="datetimeFigureOut">
              <a:rPr lang="es-MX" smtClean="0"/>
              <a:pPr/>
              <a:t>22/02/2010</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294C9A5C-2C46-433F-AF93-1DB4A5A78604}" type="slidenum">
              <a:rPr lang="es-MX" smtClean="0"/>
              <a:pPr/>
              <a:t>‹Nº›</a:t>
            </a:fld>
            <a:endParaRPr lang="es-MX"/>
          </a:p>
        </p:txBody>
      </p:sp>
    </p:spTree>
  </p:cSld>
  <p:clrMapOvr>
    <a:masterClrMapping/>
  </p:clrMapOvr>
  <p:transition>
    <p:wheel spokes="8"/>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DDCAF857-F534-48D6-90AC-C95DFEE4584B}" type="datetimeFigureOut">
              <a:rPr lang="es-MX" smtClean="0"/>
              <a:pPr/>
              <a:t>22/02/2010</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294C9A5C-2C46-433F-AF93-1DB4A5A78604}" type="slidenum">
              <a:rPr lang="es-MX" smtClean="0"/>
              <a:pPr/>
              <a:t>‹Nº›</a:t>
            </a:fld>
            <a:endParaRPr lang="es-MX"/>
          </a:p>
        </p:txBody>
      </p:sp>
    </p:spTree>
  </p:cSld>
  <p:clrMapOvr>
    <a:masterClrMapping/>
  </p:clrMapOvr>
  <p:transition>
    <p:wheel spokes="8"/>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DCAF857-F534-48D6-90AC-C95DFEE4584B}" type="datetimeFigureOut">
              <a:rPr lang="es-MX" smtClean="0"/>
              <a:pPr/>
              <a:t>22/02/2010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294C9A5C-2C46-433F-AF93-1DB4A5A78604}" type="slidenum">
              <a:rPr lang="es-MX" smtClean="0"/>
              <a:pPr/>
              <a:t>‹Nº›</a:t>
            </a:fld>
            <a:endParaRPr lang="es-MX"/>
          </a:p>
        </p:txBody>
      </p:sp>
    </p:spTree>
  </p:cSld>
  <p:clrMapOvr>
    <a:masterClrMapping/>
  </p:clrMapOvr>
  <p:transition>
    <p:wheel spokes="8"/>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DDCAF857-F534-48D6-90AC-C95DFEE4584B}" type="datetimeFigureOut">
              <a:rPr lang="es-MX" smtClean="0"/>
              <a:pPr/>
              <a:t>22/02/2010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294C9A5C-2C46-433F-AF93-1DB4A5A78604}" type="slidenum">
              <a:rPr lang="es-MX" smtClean="0"/>
              <a:pPr/>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transition>
    <p:wheel spokes="8"/>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DCAF857-F534-48D6-90AC-C95DFEE4584B}" type="datetimeFigureOut">
              <a:rPr lang="es-MX" smtClean="0"/>
              <a:pPr/>
              <a:t>22/02/2010</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94C9A5C-2C46-433F-AF93-1DB4A5A78604}"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heel spokes="8"/>
    <p:sndAc>
      <p:stSnd>
        <p:snd r:embed="rId13" name="chimes.wav" builtIn="1"/>
      </p:stSnd>
    </p:sndAc>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ages.google.it/imgres?imgurl=http://upload.wikimedia.org/wikipedia/commons/8/88/Xilitla_Las_Pozas_0407_013.jpg&amp;imgrefurl=http://commons.wikimedia.org/wiki/File:Xilitla_Las_Pozas_0407_013.jpg&amp;usg=__d7w2flmB5kSJybdfXT4EBXUD7kQ=&amp;h=2112&amp;w=2816&amp;sz=2837&amp;hl=en&amp;start=5&amp;um=1&amp;itbs=1&amp;tbnid=djdRxPMxVsKDAM:&amp;tbnh=113&amp;tbnw=150&amp;prev=/images?q=xilitla&amp;um=1&amp;hl=en&amp;tbs=isch:1" TargetMode="Externa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images.google.it/imgres?imgurl=http://upload.wikimedia.org/wikipedia/commons/thumb/2/29/Laspozas1.JPG/250px-Laspozas1.JPG&amp;imgrefurl=http://www.posadavacaverde.com/index.php/xilitla.html&amp;usg=__mN7TMRnZqttCT3vlr8NO7CU9n_o=&amp;h=166&amp;w=250&amp;sz=18&amp;hl=en&amp;start=4&amp;um=1&amp;itbs=1&amp;tbnid=9hh5IkFD-SE2WM:&amp;tbnh=74&amp;tbnw=111&amp;prev=/images?q=area+natural+protegida+de+xilitla&amp;um=1&amp;hl=en&amp;tbs=isch:1"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hyperlink" Target="http://images.google.it/imgres?imgurl=http://farm3.static.flickr.com/2408/2151654503_120bdb6d7e.jpg&amp;imgrefurl=http://www.flickr.com/photos/lucynieto/2151654503/&amp;usg=__0-M9NaR7KzYHHs6DoRRhsOFEqDg=&amp;h=377&amp;w=500&amp;sz=209&amp;hl=en&amp;start=20&amp;um=1&amp;itbs=1&amp;tbnid=g8epbfXbM7_tzM:&amp;tbnh=98&amp;tbnw=130&amp;prev=/images?q=xilitla&amp;um=1&amp;hl=en&amp;tbs=isch:1"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hyperlink" Target="http://images.google.it/imgres?imgurl=http://wearedigitalinvaders.com/wp-content/uploads/2009/07/15546733_f0d3c58a12_o.gif&amp;imgrefurl=http://wearedigitalinvaders.com/?cat=5&amp;paged=2&amp;usg=__hrzA4WrrgCNk5HiUzYI7F9QSCMY=&amp;h=491&amp;w=400&amp;sz=135&amp;hl=en&amp;start=3&amp;um=1&amp;itbs=1&amp;tbnid=RRoPtaebVu-62M:&amp;tbnh=130&amp;tbnw=106&amp;prev=/images?q=xilitla&amp;um=1&amp;hl=en&amp;tbs=isch:1"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it/imgres?imgurl=http://i.pbase.com/u11/lahuasteca/upload/38079671.FallsLasPozas.jpg&amp;imgrefurl=http://www.pbase.com/lahuasteca/image/38079671&amp;usg=__tqwV5Q24PSoXxlSgkerFSd-x4ig=&amp;h=640&amp;w=480&amp;sz=419&amp;hl=en&amp;start=17&amp;um=1&amp;itbs=1&amp;tbnid=abI3PSwGvYHOGM:&amp;tbnh=137&amp;tbnw=103&amp;prev=/images?q=xilitla&amp;um=1&amp;hl=en&amp;tbs=isch:1"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stars</a:t>
            </a:r>
            <a:endParaRPr lang="es-MX" dirty="0"/>
          </a:p>
        </p:txBody>
      </p:sp>
      <p:sp>
        <p:nvSpPr>
          <p:cNvPr id="3" name="2 Subtítulo"/>
          <p:cNvSpPr>
            <a:spLocks noGrp="1"/>
          </p:cNvSpPr>
          <p:nvPr>
            <p:ph type="subTitle" idx="1"/>
          </p:nvPr>
        </p:nvSpPr>
        <p:spPr>
          <a:xfrm>
            <a:off x="1371600" y="3886200"/>
            <a:ext cx="6400800" cy="2614634"/>
          </a:xfrm>
        </p:spPr>
        <p:txBody>
          <a:bodyPr>
            <a:normAutofit lnSpcReduction="10000"/>
          </a:bodyPr>
          <a:lstStyle/>
          <a:p>
            <a:r>
              <a:rPr lang="es-MX" sz="4000" dirty="0" smtClean="0"/>
              <a:t>Proyecto colaborativo</a:t>
            </a:r>
          </a:p>
          <a:p>
            <a:r>
              <a:rPr lang="es-MX" dirty="0" smtClean="0"/>
              <a:t>Conozcamos las áreas naturales protegidas de nuestro estado</a:t>
            </a:r>
          </a:p>
          <a:p>
            <a:r>
              <a:rPr lang="es-MX" sz="4400" dirty="0" smtClean="0"/>
              <a:t>RESERVA FORESTAL BOSCOSA XILITLA</a:t>
            </a:r>
          </a:p>
        </p:txBody>
      </p:sp>
      <p:sp>
        <p:nvSpPr>
          <p:cNvPr id="4" name="3 Estrella de 5 puntas"/>
          <p:cNvSpPr/>
          <p:nvPr/>
        </p:nvSpPr>
        <p:spPr>
          <a:xfrm>
            <a:off x="500034" y="1142984"/>
            <a:ext cx="1643074" cy="321471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42" name="Picture 2" descr="http://t1.gstatic.com/images?q=tbn:djdRxPMxVsKDAM:http://upload.wikimedia.org/wikipedia/commons/8/88/Xilitla_Las_Pozas_0407_013.jpg">
            <a:hlinkClick r:id="rId3"/>
          </p:cNvPr>
          <p:cNvPicPr>
            <a:picLocks noChangeAspect="1" noChangeArrowheads="1"/>
          </p:cNvPicPr>
          <p:nvPr/>
        </p:nvPicPr>
        <p:blipFill>
          <a:blip r:embed="rId4"/>
          <a:srcRect/>
          <a:stretch>
            <a:fillRect/>
          </a:stretch>
        </p:blipFill>
        <p:spPr bwMode="auto">
          <a:xfrm>
            <a:off x="3357554" y="571480"/>
            <a:ext cx="3230503" cy="3000396"/>
          </a:xfrm>
          <a:prstGeom prst="rect">
            <a:avLst/>
          </a:prstGeom>
          <a:noFill/>
        </p:spPr>
      </p:pic>
    </p:spTree>
  </p:cSld>
  <p:clrMapOvr>
    <a:masterClrMapping/>
  </p:clrMapOvr>
  <p:transition>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242"/>
                                        </p:tgtEl>
                                        <p:attrNameLst>
                                          <p:attrName>style.visibility</p:attrName>
                                        </p:attrNameLst>
                                      </p:cBhvr>
                                      <p:to>
                                        <p:strVal val="visible"/>
                                      </p:to>
                                    </p:set>
                                    <p:animEffect transition="in" filter="fade">
                                      <p:cBhvr>
                                        <p:cTn id="16"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Lo mas importante</a:t>
            </a:r>
            <a:endParaRPr lang="es-MX" dirty="0"/>
          </a:p>
        </p:txBody>
      </p:sp>
      <p:sp>
        <p:nvSpPr>
          <p:cNvPr id="3" name="2 Marcador de contenido"/>
          <p:cNvSpPr>
            <a:spLocks noGrp="1"/>
          </p:cNvSpPr>
          <p:nvPr>
            <p:ph idx="1"/>
          </p:nvPr>
        </p:nvSpPr>
        <p:spPr/>
        <p:txBody>
          <a:bodyPr/>
          <a:lstStyle/>
          <a:p>
            <a:r>
              <a:rPr lang="es-MX" dirty="0" smtClean="0"/>
              <a:t>Lo mas importante es su flora y la fauna de esta área natural protegida sus paisajes extraordinarios, su naturaleza </a:t>
            </a:r>
          </a:p>
          <a:p>
            <a:r>
              <a:rPr lang="es-ES" dirty="0" smtClean="0"/>
              <a:t>Y  mas aparte es el objetivo de proteger estas aéreas que son hermosas y exóticas</a:t>
            </a:r>
            <a:endParaRPr lang="es-MX" dirty="0"/>
          </a:p>
        </p:txBody>
      </p:sp>
      <p:pic>
        <p:nvPicPr>
          <p:cNvPr id="4098" name="Picture 2" descr="http://t1.gstatic.com/images?q=tbn:9hh5IkFD-SE2WM:http://upload.wikimedia.org/wikipedia/commons/thumb/2/29/Laspozas1.JPG/250px-Laspozas1.JPG">
            <a:hlinkClick r:id="rId3"/>
          </p:cNvPr>
          <p:cNvPicPr>
            <a:picLocks noChangeAspect="1" noChangeArrowheads="1"/>
          </p:cNvPicPr>
          <p:nvPr/>
        </p:nvPicPr>
        <p:blipFill>
          <a:blip r:embed="rId4"/>
          <a:srcRect/>
          <a:stretch>
            <a:fillRect/>
          </a:stretch>
        </p:blipFill>
        <p:spPr bwMode="auto">
          <a:xfrm>
            <a:off x="5429256" y="3929066"/>
            <a:ext cx="2343157" cy="2633677"/>
          </a:xfrm>
          <a:prstGeom prst="rect">
            <a:avLst/>
          </a:prstGeom>
          <a:noFill/>
        </p:spPr>
      </p:pic>
    </p:spTree>
  </p:cSld>
  <p:clrMapOvr>
    <a:masterClrMapping/>
  </p:clrMapOvr>
  <p:transition>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nodeType="clickEffect">
                                  <p:stCondLst>
                                    <p:cond delay="0"/>
                                  </p:stCondLst>
                                  <p:iterate type="lt">
                                    <p:tmPct val="50000"/>
                                  </p:iterate>
                                  <p:childTnLst>
                                    <p:set>
                                      <p:cBhvr>
                                        <p:cTn id="24" dur="1" fill="hold">
                                          <p:stCondLst>
                                            <p:cond delay="0"/>
                                          </p:stCondLst>
                                        </p:cTn>
                                        <p:tgtEl>
                                          <p:spTgt spid="3">
                                            <p:txEl>
                                              <p:pRg st="0" end="0"/>
                                            </p:txEl>
                                          </p:spTgt>
                                        </p:tgtEl>
                                        <p:attrNameLst>
                                          <p:attrName>style.visibility</p:attrName>
                                        </p:attrNameLst>
                                      </p:cBhvr>
                                      <p:to>
                                        <p:strVal val="visible"/>
                                      </p:to>
                                    </p:set>
                                    <p:set>
                                      <p:cBhvr>
                                        <p:cTn id="25" dur="455" fill="hold">
                                          <p:stCondLst>
                                            <p:cond delay="0"/>
                                          </p:stCondLst>
                                        </p:cTn>
                                        <p:tgtEl>
                                          <p:spTgt spid="3">
                                            <p:txEl>
                                              <p:pRg st="0" end="0"/>
                                            </p:txEl>
                                          </p:spTgt>
                                        </p:tgtEl>
                                        <p:attrNameLst>
                                          <p:attrName>style.rotation</p:attrName>
                                        </p:attrNameLst>
                                      </p:cBhvr>
                                      <p:to>
                                        <p:strVal val="-45.0"/>
                                      </p:to>
                                    </p:set>
                                    <p:anim calcmode="lin" valueType="num">
                                      <p:cBhvr>
                                        <p:cTn id="26"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nodeType="clickEffect">
                                  <p:stCondLst>
                                    <p:cond delay="0"/>
                                  </p:stCondLst>
                                  <p:iterate type="lt">
                                    <p:tmPct val="50000"/>
                                  </p:iterate>
                                  <p:childTnLst>
                                    <p:set>
                                      <p:cBhvr>
                                        <p:cTn id="33" dur="1" fill="hold">
                                          <p:stCondLst>
                                            <p:cond delay="0"/>
                                          </p:stCondLst>
                                        </p:cTn>
                                        <p:tgtEl>
                                          <p:spTgt spid="3">
                                            <p:txEl>
                                              <p:pRg st="1" end="1"/>
                                            </p:txEl>
                                          </p:spTgt>
                                        </p:tgtEl>
                                        <p:attrNameLst>
                                          <p:attrName>style.visibility</p:attrName>
                                        </p:attrNameLst>
                                      </p:cBhvr>
                                      <p:to>
                                        <p:strVal val="visible"/>
                                      </p:to>
                                    </p:set>
                                    <p:set>
                                      <p:cBhvr>
                                        <p:cTn id="34" dur="455" fill="hold">
                                          <p:stCondLst>
                                            <p:cond delay="0"/>
                                          </p:stCondLst>
                                        </p:cTn>
                                        <p:tgtEl>
                                          <p:spTgt spid="3">
                                            <p:txEl>
                                              <p:pRg st="1" end="1"/>
                                            </p:txEl>
                                          </p:spTgt>
                                        </p:tgtEl>
                                        <p:attrNameLst>
                                          <p:attrName>style.rotation</p:attrName>
                                        </p:attrNameLst>
                                      </p:cBhvr>
                                      <p:to>
                                        <p:strVal val="-45.0"/>
                                      </p:to>
                                    </p:set>
                                    <p:anim calcmode="lin" valueType="num">
                                      <p:cBhvr>
                                        <p:cTn id="35"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5"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2000"/>
                                        <p:tgtEl>
                                          <p:spTgt spid="2"/>
                                        </p:tgtEl>
                                      </p:cBhvr>
                                    </p:animEffect>
                                    <p:anim calcmode="lin" valueType="num">
                                      <p:cBhvr>
                                        <p:cTn id="44" dur="2000" fill="hold"/>
                                        <p:tgtEl>
                                          <p:spTgt spid="2"/>
                                        </p:tgtEl>
                                        <p:attrNameLst>
                                          <p:attrName>style.rotation</p:attrName>
                                        </p:attrNameLst>
                                      </p:cBhvr>
                                      <p:tavLst>
                                        <p:tav tm="0">
                                          <p:val>
                                            <p:fltVal val="720"/>
                                          </p:val>
                                        </p:tav>
                                        <p:tav tm="100000">
                                          <p:val>
                                            <p:fltVal val="0"/>
                                          </p:val>
                                        </p:tav>
                                      </p:tavLst>
                                    </p:anim>
                                    <p:anim calcmode="lin" valueType="num">
                                      <p:cBhvr>
                                        <p:cTn id="45" dur="2000" fill="hold"/>
                                        <p:tgtEl>
                                          <p:spTgt spid="2"/>
                                        </p:tgtEl>
                                        <p:attrNameLst>
                                          <p:attrName>ppt_h</p:attrName>
                                        </p:attrNameLst>
                                      </p:cBhvr>
                                      <p:tavLst>
                                        <p:tav tm="0">
                                          <p:val>
                                            <p:fltVal val="0"/>
                                          </p:val>
                                        </p:tav>
                                        <p:tav tm="100000">
                                          <p:val>
                                            <p:strVal val="#ppt_h"/>
                                          </p:val>
                                        </p:tav>
                                      </p:tavLst>
                                    </p:anim>
                                    <p:anim calcmode="lin" valueType="num">
                                      <p:cBhvr>
                                        <p:cTn id="46"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4098"/>
                                        </p:tgtEl>
                                        <p:attrNameLst>
                                          <p:attrName>style.visibility</p:attrName>
                                        </p:attrNameLst>
                                      </p:cBhvr>
                                      <p:to>
                                        <p:strVal val="visible"/>
                                      </p:to>
                                    </p:set>
                                    <p:animEffect transition="in" filter="fade">
                                      <p:cBhvr>
                                        <p:cTn id="51" dur="770" decel="100000"/>
                                        <p:tgtEl>
                                          <p:spTgt spid="4098"/>
                                        </p:tgtEl>
                                      </p:cBhvr>
                                    </p:animEffect>
                                    <p:animScale>
                                      <p:cBhvr>
                                        <p:cTn id="52" dur="770" decel="100000"/>
                                        <p:tgtEl>
                                          <p:spTgt spid="4098"/>
                                        </p:tgtEl>
                                      </p:cBhvr>
                                      <p:from x="10000" y="10000"/>
                                      <p:to x="200000" y="450000"/>
                                    </p:animScale>
                                    <p:animScale>
                                      <p:cBhvr>
                                        <p:cTn id="53" dur="1230" accel="100000" fill="hold">
                                          <p:stCondLst>
                                            <p:cond delay="770"/>
                                          </p:stCondLst>
                                        </p:cTn>
                                        <p:tgtEl>
                                          <p:spTgt spid="4098"/>
                                        </p:tgtEl>
                                      </p:cBhvr>
                                      <p:from x="200000" y="450000"/>
                                      <p:to x="100000" y="100000"/>
                                    </p:animScale>
                                    <p:set>
                                      <p:cBhvr>
                                        <p:cTn id="54" dur="770" fill="hold"/>
                                        <p:tgtEl>
                                          <p:spTgt spid="4098"/>
                                        </p:tgtEl>
                                        <p:attrNameLst>
                                          <p:attrName>ppt_x</p:attrName>
                                        </p:attrNameLst>
                                      </p:cBhvr>
                                      <p:to>
                                        <p:strVal val="(0.5)"/>
                                      </p:to>
                                    </p:set>
                                    <p:anim from="(0.5)" to="(#ppt_x)" calcmode="lin" valueType="num">
                                      <p:cBhvr>
                                        <p:cTn id="55" dur="1230" accel="100000" fill="hold">
                                          <p:stCondLst>
                                            <p:cond delay="770"/>
                                          </p:stCondLst>
                                        </p:cTn>
                                        <p:tgtEl>
                                          <p:spTgt spid="4098"/>
                                        </p:tgtEl>
                                        <p:attrNameLst>
                                          <p:attrName>ppt_x</p:attrName>
                                        </p:attrNameLst>
                                      </p:cBhvr>
                                    </p:anim>
                                    <p:set>
                                      <p:cBhvr>
                                        <p:cTn id="56" dur="770" fill="hold"/>
                                        <p:tgtEl>
                                          <p:spTgt spid="4098"/>
                                        </p:tgtEl>
                                        <p:attrNameLst>
                                          <p:attrName>ppt_y</p:attrName>
                                        </p:attrNameLst>
                                      </p:cBhvr>
                                      <p:to>
                                        <p:strVal val="(#ppt_y+0.4)"/>
                                      </p:to>
                                    </p:set>
                                    <p:anim from="(#ppt_y+0.4)" to="(#ppt_y)" calcmode="lin" valueType="num">
                                      <p:cBhvr>
                                        <p:cTn id="57" dur="1230" accel="100000" fill="hold">
                                          <p:stCondLst>
                                            <p:cond delay="770"/>
                                          </p:stCondLst>
                                        </p:cTn>
                                        <p:tgtEl>
                                          <p:spTgt spid="409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aprendizaje</a:t>
            </a:r>
            <a:endParaRPr lang="es-MX" dirty="0"/>
          </a:p>
        </p:txBody>
      </p:sp>
      <p:sp>
        <p:nvSpPr>
          <p:cNvPr id="3" name="2 Marcador de contenido"/>
          <p:cNvSpPr>
            <a:spLocks noGrp="1"/>
          </p:cNvSpPr>
          <p:nvPr>
            <p:ph idx="1"/>
          </p:nvPr>
        </p:nvSpPr>
        <p:spPr/>
        <p:txBody>
          <a:bodyPr>
            <a:normAutofit fontScale="77500" lnSpcReduction="20000"/>
          </a:bodyPr>
          <a:lstStyle/>
          <a:p>
            <a:r>
              <a:rPr lang="es-MX" sz="4000" dirty="0" smtClean="0"/>
              <a:t>Nuestro aprendizaje fue  aprender mas de lo de áreas naturales de Xilitla y que hay que cuidar todo esto también conocer su flora y fauna que son muy importante lo que nos dejo este proyecto de la reserva natural protegida boscosa de Xilitla fue que  debemos de cuidar lo que nos da la naturaleza también profundizamos un poco mas ya sabemos mas de lo que es esta reserva de Xilitla </a:t>
            </a:r>
          </a:p>
        </p:txBody>
      </p:sp>
      <p:pic>
        <p:nvPicPr>
          <p:cNvPr id="3074" name="Picture 2" descr="http://t1.gstatic.com/images?q=tbn:g8epbfXbM7_tzM:http://farm3.static.flickr.com/2408/2151654503_120bdb6d7e.jpg">
            <a:hlinkClick r:id="rId3"/>
          </p:cNvPr>
          <p:cNvPicPr>
            <a:picLocks noChangeAspect="1" noChangeArrowheads="1"/>
          </p:cNvPicPr>
          <p:nvPr/>
        </p:nvPicPr>
        <p:blipFill>
          <a:blip r:embed="rId4"/>
          <a:srcRect/>
          <a:stretch>
            <a:fillRect/>
          </a:stretch>
        </p:blipFill>
        <p:spPr bwMode="auto">
          <a:xfrm>
            <a:off x="5643570" y="-4060"/>
            <a:ext cx="2286016" cy="1723304"/>
          </a:xfrm>
          <a:prstGeom prst="rect">
            <a:avLst/>
          </a:prstGeom>
          <a:noFill/>
        </p:spPr>
      </p:pic>
    </p:spTree>
  </p:cSld>
  <p:clrMapOvr>
    <a:masterClrMapping/>
  </p:clrMapOvr>
  <p:transition>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5" presetClass="entr" presetSubtype="0"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 calcmode="lin" valueType="num">
                                      <p:cBhvr>
                                        <p:cTn id="22" dur="500" decel="50000" fill="hold">
                                          <p:stCondLst>
                                            <p:cond delay="0"/>
                                          </p:stCondLst>
                                        </p:cTn>
                                        <p:tgtEl>
                                          <p:spTgt spid="3074"/>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3074"/>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3074"/>
                                        </p:tgtEl>
                                        <p:attrNameLst>
                                          <p:attrName>ppt_w</p:attrName>
                                        </p:attrNameLst>
                                      </p:cBhvr>
                                      <p:tavLst>
                                        <p:tav tm="0">
                                          <p:val>
                                            <p:strVal val="#ppt_w*.05"/>
                                          </p:val>
                                        </p:tav>
                                        <p:tav tm="100000">
                                          <p:val>
                                            <p:strVal val="#ppt_w"/>
                                          </p:val>
                                        </p:tav>
                                      </p:tavLst>
                                    </p:anim>
                                    <p:anim calcmode="lin" valueType="num">
                                      <p:cBhvr>
                                        <p:cTn id="25" dur="1000" fill="hold"/>
                                        <p:tgtEl>
                                          <p:spTgt spid="3074"/>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3074"/>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3074"/>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3074"/>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INTEGRANTES♥♥♥</a:t>
            </a:r>
            <a:br>
              <a:rPr lang="es-MX" dirty="0" smtClean="0"/>
            </a:br>
            <a:r>
              <a:rPr lang="es-MX" dirty="0" smtClean="0"/>
              <a:t>1ºc♥♥♥</a:t>
            </a:r>
            <a:endParaRPr lang="es-MX" dirty="0"/>
          </a:p>
        </p:txBody>
      </p:sp>
      <p:sp>
        <p:nvSpPr>
          <p:cNvPr id="3" name="2 Marcador de contenido"/>
          <p:cNvSpPr>
            <a:spLocks noGrp="1"/>
          </p:cNvSpPr>
          <p:nvPr>
            <p:ph idx="1"/>
          </p:nvPr>
        </p:nvSpPr>
        <p:spPr/>
        <p:txBody>
          <a:bodyPr/>
          <a:lstStyle/>
          <a:p>
            <a:pPr algn="just">
              <a:buNone/>
            </a:pPr>
            <a:r>
              <a:rPr lang="es-MX" dirty="0" smtClean="0"/>
              <a:t>Susana Lizet Velazco García</a:t>
            </a:r>
          </a:p>
          <a:p>
            <a:pPr algn="just">
              <a:buNone/>
            </a:pPr>
            <a:r>
              <a:rPr lang="es-MX" dirty="0" smtClean="0"/>
              <a:t>Adriana Montante Araiza</a:t>
            </a:r>
          </a:p>
          <a:p>
            <a:pPr algn="just">
              <a:buNone/>
            </a:pPr>
            <a:r>
              <a:rPr lang="es-MX" dirty="0" smtClean="0"/>
              <a:t>Alondra Paola Monsalvo Cruz</a:t>
            </a:r>
          </a:p>
          <a:p>
            <a:pPr algn="just">
              <a:buNone/>
            </a:pPr>
            <a:r>
              <a:rPr lang="es-MX" dirty="0" smtClean="0"/>
              <a:t>Itzel Alejandra García Segura</a:t>
            </a:r>
          </a:p>
          <a:p>
            <a:pPr algn="just">
              <a:buNone/>
            </a:pPr>
            <a:r>
              <a:rPr lang="es-MX" dirty="0" smtClean="0"/>
              <a:t>Jenny Janet jasso torres</a:t>
            </a:r>
          </a:p>
          <a:p>
            <a:pPr algn="just">
              <a:buNone/>
            </a:pPr>
            <a:r>
              <a:rPr lang="es-MX" dirty="0" smtClean="0"/>
              <a:t>Claudia Jazmín Martínez Almaguer</a:t>
            </a:r>
          </a:p>
          <a:p>
            <a:pPr algn="just">
              <a:buNone/>
            </a:pPr>
            <a:endParaRPr lang="es-MX" dirty="0" smtClean="0"/>
          </a:p>
        </p:txBody>
      </p:sp>
      <p:pic>
        <p:nvPicPr>
          <p:cNvPr id="9218" name="Picture 2" descr="http://t3.gstatic.com/images?q=tbn:RRoPtaebVu-62M:http://wearedigitalinvaders.com/wp-content/uploads/2009/07/15546733_f0d3c58a12_o.gif">
            <a:hlinkClick r:id="rId3"/>
          </p:cNvPr>
          <p:cNvPicPr>
            <a:picLocks noChangeAspect="1" noChangeArrowheads="1"/>
          </p:cNvPicPr>
          <p:nvPr/>
        </p:nvPicPr>
        <p:blipFill>
          <a:blip r:embed="rId4"/>
          <a:srcRect/>
          <a:stretch>
            <a:fillRect/>
          </a:stretch>
        </p:blipFill>
        <p:spPr bwMode="auto">
          <a:xfrm>
            <a:off x="5500694" y="714356"/>
            <a:ext cx="2214578" cy="2715992"/>
          </a:xfrm>
          <a:prstGeom prst="rect">
            <a:avLst/>
          </a:prstGeom>
          <a:noFill/>
        </p:spPr>
      </p:pic>
    </p:spTree>
  </p:cSld>
  <p:clrMapOvr>
    <a:masterClrMapping/>
  </p:clrMapOvr>
  <p:transition>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31" presetID="15"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43" presetID="15" presetClass="entr" presetSubtype="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9" fill="hold">
                      <p:stCondLst>
                        <p:cond delay="indefinite"/>
                      </p:stCondLst>
                      <p:childTnLst>
                        <p:par>
                          <p:cTn id="50" fill="hold">
                            <p:stCondLst>
                              <p:cond delay="0"/>
                            </p:stCondLst>
                            <p:childTnLst>
                              <p:par>
                                <p:cTn id="51" presetID="49" presetClass="entr" presetSubtype="0" decel="100000" fill="hold" nodeType="clickEffect">
                                  <p:stCondLst>
                                    <p:cond delay="0"/>
                                  </p:stCondLst>
                                  <p:childTnLst>
                                    <p:set>
                                      <p:cBhvr>
                                        <p:cTn id="52" dur="1" fill="hold">
                                          <p:stCondLst>
                                            <p:cond delay="0"/>
                                          </p:stCondLst>
                                        </p:cTn>
                                        <p:tgtEl>
                                          <p:spTgt spid="9218"/>
                                        </p:tgtEl>
                                        <p:attrNameLst>
                                          <p:attrName>style.visibility</p:attrName>
                                        </p:attrNameLst>
                                      </p:cBhvr>
                                      <p:to>
                                        <p:strVal val="visible"/>
                                      </p:to>
                                    </p:set>
                                    <p:anim calcmode="lin" valueType="num">
                                      <p:cBhvr>
                                        <p:cTn id="53" dur="500" fill="hold"/>
                                        <p:tgtEl>
                                          <p:spTgt spid="9218"/>
                                        </p:tgtEl>
                                        <p:attrNameLst>
                                          <p:attrName>ppt_w</p:attrName>
                                        </p:attrNameLst>
                                      </p:cBhvr>
                                      <p:tavLst>
                                        <p:tav tm="0">
                                          <p:val>
                                            <p:fltVal val="0"/>
                                          </p:val>
                                        </p:tav>
                                        <p:tav tm="100000">
                                          <p:val>
                                            <p:strVal val="#ppt_w"/>
                                          </p:val>
                                        </p:tav>
                                      </p:tavLst>
                                    </p:anim>
                                    <p:anim calcmode="lin" valueType="num">
                                      <p:cBhvr>
                                        <p:cTn id="54" dur="500" fill="hold"/>
                                        <p:tgtEl>
                                          <p:spTgt spid="9218"/>
                                        </p:tgtEl>
                                        <p:attrNameLst>
                                          <p:attrName>ppt_h</p:attrName>
                                        </p:attrNameLst>
                                      </p:cBhvr>
                                      <p:tavLst>
                                        <p:tav tm="0">
                                          <p:val>
                                            <p:fltVal val="0"/>
                                          </p:val>
                                        </p:tav>
                                        <p:tav tm="100000">
                                          <p:val>
                                            <p:strVal val="#ppt_h"/>
                                          </p:val>
                                        </p:tav>
                                      </p:tavLst>
                                    </p:anim>
                                    <p:anim calcmode="lin" valueType="num">
                                      <p:cBhvr>
                                        <p:cTn id="55" dur="500" fill="hold"/>
                                        <p:tgtEl>
                                          <p:spTgt spid="9218"/>
                                        </p:tgtEl>
                                        <p:attrNameLst>
                                          <p:attrName>style.rotation</p:attrName>
                                        </p:attrNameLst>
                                      </p:cBhvr>
                                      <p:tavLst>
                                        <p:tav tm="0">
                                          <p:val>
                                            <p:fltVal val="360"/>
                                          </p:val>
                                        </p:tav>
                                        <p:tav tm="100000">
                                          <p:val>
                                            <p:fltVal val="0"/>
                                          </p:val>
                                        </p:tav>
                                      </p:tavLst>
                                    </p:anim>
                                    <p:animEffect transition="in" filter="fade">
                                      <p:cBhvr>
                                        <p:cTn id="56"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Xilitla</a:t>
            </a:r>
            <a:br>
              <a:rPr lang="es-ES" dirty="0" smtClean="0"/>
            </a:br>
            <a:endParaRPr lang="es-MX" dirty="0"/>
          </a:p>
        </p:txBody>
      </p:sp>
      <p:sp>
        <p:nvSpPr>
          <p:cNvPr id="3" name="2 Marcador de contenido"/>
          <p:cNvSpPr>
            <a:spLocks noGrp="1"/>
          </p:cNvSpPr>
          <p:nvPr>
            <p:ph idx="1"/>
          </p:nvPr>
        </p:nvSpPr>
        <p:spPr/>
        <p:txBody>
          <a:bodyPr/>
          <a:lstStyle/>
          <a:p>
            <a:pPr algn="just"/>
            <a:r>
              <a:rPr lang="es-MX" sz="2000" dirty="0" smtClean="0"/>
              <a:t>Reserva Forestal Nacional "Porción Boscosa de San Luis Potosí"</a:t>
            </a:r>
          </a:p>
          <a:p>
            <a:pPr algn="just"/>
            <a:r>
              <a:rPr lang="es-MX" sz="2000" dirty="0" smtClean="0"/>
              <a:t>03-Nov-23 29,885 San Luis Potosí Xilitla</a:t>
            </a:r>
            <a:endParaRPr lang="es-MX" sz="2000" dirty="0" smtClean="0">
              <a:latin typeface="Comic Sans MS" pitchFamily="66" charset="0"/>
            </a:endParaRPr>
          </a:p>
          <a:p>
            <a:pPr algn="just"/>
            <a:endParaRPr lang="es-MX" dirty="0"/>
          </a:p>
        </p:txBody>
      </p:sp>
      <p:sp>
        <p:nvSpPr>
          <p:cNvPr id="4" name="3 Rectángulo"/>
          <p:cNvSpPr/>
          <p:nvPr/>
        </p:nvSpPr>
        <p:spPr>
          <a:xfrm>
            <a:off x="857224" y="3214686"/>
            <a:ext cx="6357982" cy="3170099"/>
          </a:xfrm>
          <a:prstGeom prst="rect">
            <a:avLst/>
          </a:prstGeom>
        </p:spPr>
        <p:txBody>
          <a:bodyPr wrap="square">
            <a:spAutoFit/>
          </a:bodyPr>
          <a:lstStyle/>
          <a:p>
            <a:pPr algn="just"/>
            <a:r>
              <a:rPr lang="es-MX" sz="2000" dirty="0" smtClean="0"/>
              <a:t>Bosques de Protección</a:t>
            </a:r>
            <a:br>
              <a:rPr lang="es-MX" sz="2000" dirty="0" smtClean="0"/>
            </a:br>
            <a:r>
              <a:rPr lang="es-MX" sz="2000" dirty="0" smtClean="0"/>
              <a:t>En la Ley de ANP (1997) se definen como: "Áreas boscosas que se establecen con el objeto de garantizar la protección de las cuencas altas o colectoras, las riberas de los ríos y de otros cursos de agua y en general, para proteger contra la erosión a las tierras frágiles que así lo requieran. En ellos se permite el uso de recursos y el desarrollo de aquellas actividades que no pongan en riesgo la cobertura vegetal del área".</a:t>
            </a:r>
            <a:endParaRPr lang="es-MX" sz="2000" dirty="0"/>
          </a:p>
        </p:txBody>
      </p:sp>
    </p:spTree>
  </p:cSld>
  <p:clrMapOvr>
    <a:masterClrMapping/>
  </p:clrMapOvr>
  <p:transition>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p:cTn id="2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Reseña histórica</a:t>
            </a:r>
            <a:endParaRPr lang="es-MX" dirty="0"/>
          </a:p>
        </p:txBody>
      </p:sp>
      <p:sp>
        <p:nvSpPr>
          <p:cNvPr id="3" name="2 Marcador de contenido"/>
          <p:cNvSpPr>
            <a:spLocks noGrp="1"/>
          </p:cNvSpPr>
          <p:nvPr>
            <p:ph idx="1"/>
          </p:nvPr>
        </p:nvSpPr>
        <p:spPr/>
        <p:txBody>
          <a:bodyPr>
            <a:normAutofit fontScale="85000" lnSpcReduction="10000"/>
          </a:bodyPr>
          <a:lstStyle/>
          <a:p>
            <a:pPr algn="just"/>
            <a:r>
              <a:rPr lang="es-MX" sz="2800" dirty="0" smtClean="0">
                <a:latin typeface="Comic Sans MS" pitchFamily="66" charset="0"/>
              </a:rPr>
              <a:t>Después de que se han estudiado códices, relaciones de crónicas vetustas, en documentos y tradiciones, se puede decir que los misteriosos Olmecas llegaron por el río Pánuco y establecieron comunidades permanentes. Después invadieron extensas zonas de la Costa del Golfo llegando hasta las faldas de la Sierra Madre Oriental y que, afianzada su cultura, desbordaron hacia la mayor parte de las regiones centrales y meridional  del territorio mexicano influyendo considerablemente  como “Cultura Madre” en varias de las grandes civilizaciones del México antiguo llegando hasta Chiapas y Guatemala. </a:t>
            </a:r>
            <a:endParaRPr lang="es-MX" dirty="0"/>
          </a:p>
        </p:txBody>
      </p:sp>
    </p:spTree>
  </p:cSld>
  <p:clrMapOvr>
    <a:masterClrMapping/>
  </p:clrMapOvr>
  <p:transition>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5"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1"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Reseña histórica</a:t>
            </a:r>
            <a:br>
              <a:rPr lang="es-MX" dirty="0" smtClean="0"/>
            </a:br>
            <a:endParaRPr lang="es-MX" dirty="0"/>
          </a:p>
        </p:txBody>
      </p:sp>
      <p:sp>
        <p:nvSpPr>
          <p:cNvPr id="3" name="2 Marcador de contenido"/>
          <p:cNvSpPr>
            <a:spLocks noGrp="1"/>
          </p:cNvSpPr>
          <p:nvPr>
            <p:ph idx="1"/>
          </p:nvPr>
        </p:nvSpPr>
        <p:spPr/>
        <p:txBody>
          <a:bodyPr>
            <a:normAutofit lnSpcReduction="10000"/>
          </a:bodyPr>
          <a:lstStyle/>
          <a:p>
            <a:pPr algn="just"/>
            <a:r>
              <a:rPr lang="es-MX" sz="2900" dirty="0" smtClean="0">
                <a:latin typeface="Comic Sans MS" pitchFamily="66" charset="0"/>
              </a:rPr>
              <a:t>El nombre de Xilitla es de raíces</a:t>
            </a:r>
          </a:p>
          <a:p>
            <a:pPr algn="just"/>
            <a:r>
              <a:rPr lang="es-MX" sz="2900" dirty="0" smtClean="0">
                <a:latin typeface="Comic Sans MS" pitchFamily="66" charset="0"/>
              </a:rPr>
              <a:t> indígenas del habla náhuatl o mexicano</a:t>
            </a:r>
          </a:p>
          <a:p>
            <a:pPr algn="just"/>
            <a:r>
              <a:rPr lang="es-MX" sz="2900" dirty="0" smtClean="0">
                <a:latin typeface="Comic Sans MS" pitchFamily="66" charset="0"/>
              </a:rPr>
              <a:t>, se ha dicho que quiere decir lugar de</a:t>
            </a:r>
          </a:p>
          <a:p>
            <a:pPr algn="just"/>
            <a:r>
              <a:rPr lang="es-MX" sz="2900" dirty="0" smtClean="0">
                <a:latin typeface="Comic Sans MS" pitchFamily="66" charset="0"/>
              </a:rPr>
              <a:t> caracoles y así se ha admitido generalmente. Al  lugar donde se encuentra este municipio,</a:t>
            </a:r>
          </a:p>
          <a:p>
            <a:pPr algn="just"/>
            <a:r>
              <a:rPr lang="es-MX" sz="2900" dirty="0" smtClean="0">
                <a:latin typeface="Comic Sans MS" pitchFamily="66" charset="0"/>
              </a:rPr>
              <a:t> se le conocía por 2 nombres uno era por </a:t>
            </a:r>
          </a:p>
          <a:p>
            <a:pPr algn="just"/>
            <a:r>
              <a:rPr lang="es-MX" sz="2900" dirty="0" smtClean="0">
                <a:latin typeface="Comic Sans MS" pitchFamily="66" charset="0"/>
              </a:rPr>
              <a:t>el cual los indígenas huastecos lo llamaban</a:t>
            </a:r>
          </a:p>
          <a:p>
            <a:pPr algn="just"/>
            <a:endParaRPr lang="es-MX" dirty="0"/>
          </a:p>
        </p:txBody>
      </p:sp>
      <p:pic>
        <p:nvPicPr>
          <p:cNvPr id="8194" name="Picture 2" descr="http://t3.gstatic.com/images?q=tbn:abI3PSwGvYHOGM:http://i.pbase.com/u11/lahuasteca/upload/38079671.FallsLasPozas.jpg">
            <a:hlinkClick r:id="rId3"/>
          </p:cNvPr>
          <p:cNvPicPr>
            <a:picLocks noChangeAspect="1" noChangeArrowheads="1"/>
          </p:cNvPicPr>
          <p:nvPr/>
        </p:nvPicPr>
        <p:blipFill>
          <a:blip r:embed="rId4"/>
          <a:srcRect/>
          <a:stretch>
            <a:fillRect/>
          </a:stretch>
        </p:blipFill>
        <p:spPr bwMode="auto">
          <a:xfrm>
            <a:off x="6357950" y="213911"/>
            <a:ext cx="1643074" cy="1805371"/>
          </a:xfrm>
          <a:prstGeom prst="rect">
            <a:avLst/>
          </a:prstGeom>
          <a:noFill/>
        </p:spPr>
      </p:pic>
    </p:spTree>
  </p:cSld>
  <p:clrMapOvr>
    <a:masterClrMapping/>
  </p:clrMapOvr>
  <p:transition>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path" presetSubtype="0" accel="50000" decel="50000" fill="hold" grpId="0" nodeType="clickEffect">
                                  <p:stCondLst>
                                    <p:cond delay="0"/>
                                  </p:stCondLst>
                                  <p:childTnLst>
                                    <p:animMotion origin="layout" path="M 0 0 L 0.029 0.091 L 0.125 0.091 L 0.048 0.147 L 0.077 0.238 L 0 0.182 L -0.077 0.238 L -0.048 0.147 L -0.125 0.091 L -0.029 0.091 L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9" presetClass="entr" presetSubtype="0" accel="10000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39" presetClass="entr" presetSubtype="0" accel="10000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3">
                                            <p:txEl>
                                              <p:pRg st="1" end="1"/>
                                            </p:txEl>
                                          </p:spTgt>
                                        </p:tgtEl>
                                        <p:attrNameLst>
                                          <p:attrName>ppt_y</p:attrName>
                                        </p:attrNameLst>
                                      </p:cBhvr>
                                      <p:tavLst>
                                        <p:tav tm="0">
                                          <p:val>
                                            <p:strVal val="#ppt_y"/>
                                          </p:val>
                                        </p:tav>
                                        <p:tav tm="100000">
                                          <p:val>
                                            <p:strVal val="#ppt_y"/>
                                          </p:val>
                                        </p:tav>
                                      </p:tavLst>
                                    </p:anim>
                                  </p:childTnLst>
                                </p:cTn>
                              </p:par>
                              <p:par>
                                <p:cTn id="21" presetID="39" presetClass="entr" presetSubtype="0" accel="10000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par>
                                <p:cTn id="27" presetID="39" presetClass="entr" presetSubtype="0" accel="10000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0"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1"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
                                          </p:val>
                                        </p:tav>
                                        <p:tav tm="100000">
                                          <p:val>
                                            <p:strVal val="#ppt_y"/>
                                          </p:val>
                                        </p:tav>
                                      </p:tavLst>
                                    </p:anim>
                                  </p:childTnLst>
                                </p:cTn>
                              </p:par>
                              <p:par>
                                <p:cTn id="33" presetID="39" presetClass="entr" presetSubtype="0" accel="10000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3">
                                            <p:txEl>
                                              <p:pRg st="4" end="4"/>
                                            </p:txEl>
                                          </p:spTgt>
                                        </p:tgtEl>
                                        <p:attrNameLst>
                                          <p:attrName>ppt_y</p:attrName>
                                        </p:attrNameLst>
                                      </p:cBhvr>
                                      <p:tavLst>
                                        <p:tav tm="0">
                                          <p:val>
                                            <p:strVal val="#ppt_y"/>
                                          </p:val>
                                        </p:tav>
                                        <p:tav tm="100000">
                                          <p:val>
                                            <p:strVal val="#ppt_y"/>
                                          </p:val>
                                        </p:tav>
                                      </p:tavLst>
                                    </p:anim>
                                  </p:childTnLst>
                                </p:cTn>
                              </p:par>
                              <p:par>
                                <p:cTn id="39" presetID="39" presetClass="entr" presetSubtype="0" accel="10000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8" presetClass="entr" presetSubtype="0" accel="50000" fill="hold" nodeType="clickEffect">
                                  <p:stCondLst>
                                    <p:cond delay="0"/>
                                  </p:stCondLst>
                                  <p:childTnLst>
                                    <p:set>
                                      <p:cBhvr>
                                        <p:cTn id="48" dur="1" fill="hold">
                                          <p:stCondLst>
                                            <p:cond delay="0"/>
                                          </p:stCondLst>
                                        </p:cTn>
                                        <p:tgtEl>
                                          <p:spTgt spid="8194"/>
                                        </p:tgtEl>
                                        <p:attrNameLst>
                                          <p:attrName>style.visibility</p:attrName>
                                        </p:attrNameLst>
                                      </p:cBhvr>
                                      <p:to>
                                        <p:strVal val="visible"/>
                                      </p:to>
                                    </p:set>
                                    <p:anim calcmode="lin" valueType="num">
                                      <p:cBhvr>
                                        <p:cTn id="49" dur="1000" fill="hold"/>
                                        <p:tgtEl>
                                          <p:spTgt spid="819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0" dur="1000" fill="hold"/>
                                        <p:tgtEl>
                                          <p:spTgt spid="8194"/>
                                        </p:tgtEl>
                                        <p:attrNameLst>
                                          <p:attrName>ppt_x</p:attrName>
                                        </p:attrNameLst>
                                      </p:cBhvr>
                                      <p:tavLst>
                                        <p:tav tm="0">
                                          <p:val>
                                            <p:fltVal val="-1"/>
                                          </p:val>
                                        </p:tav>
                                        <p:tav tm="50000">
                                          <p:val>
                                            <p:fltVal val="0.95"/>
                                          </p:val>
                                        </p:tav>
                                        <p:tav tm="100000">
                                          <p:val>
                                            <p:strVal val="#ppt_x"/>
                                          </p:val>
                                        </p:tav>
                                      </p:tavLst>
                                    </p:anim>
                                    <p:anim calcmode="lin" valueType="num">
                                      <p:cBhvr>
                                        <p:cTn id="51" dur="1000" fill="hold"/>
                                        <p:tgtEl>
                                          <p:spTgt spid="8194"/>
                                        </p:tgtEl>
                                        <p:attrNameLst>
                                          <p:attrName>ppt_y</p:attrName>
                                        </p:attrNameLst>
                                      </p:cBhvr>
                                      <p:tavLst>
                                        <p:tav tm="0">
                                          <p:val>
                                            <p:strVal val="#ppt_y"/>
                                          </p:val>
                                        </p:tav>
                                        <p:tav tm="100000">
                                          <p:val>
                                            <p:strVal val="#ppt_y"/>
                                          </p:val>
                                        </p:tav>
                                      </p:tavLst>
                                    </p:anim>
                                    <p:animEffect transition="in" filter="fade">
                                      <p:cBhvr>
                                        <p:cTn id="52" dur="1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Reseña histórica</a:t>
            </a:r>
            <a:endParaRPr lang="es-MX" dirty="0"/>
          </a:p>
        </p:txBody>
      </p:sp>
      <p:sp>
        <p:nvSpPr>
          <p:cNvPr id="3" name="2 Marcador de contenido"/>
          <p:cNvSpPr>
            <a:spLocks noGrp="1"/>
          </p:cNvSpPr>
          <p:nvPr>
            <p:ph idx="1"/>
          </p:nvPr>
        </p:nvSpPr>
        <p:spPr/>
        <p:txBody>
          <a:bodyPr>
            <a:normAutofit fontScale="92500" lnSpcReduction="10000"/>
          </a:bodyPr>
          <a:lstStyle/>
          <a:p>
            <a:pPr algn="just"/>
            <a:r>
              <a:rPr lang="es-MX" sz="2800" dirty="0" smtClean="0">
                <a:latin typeface="Comic Sans MS" pitchFamily="66" charset="0"/>
              </a:rPr>
              <a:t>Taziol y el otro como ya dijimos era Xilitla</a:t>
            </a:r>
          </a:p>
          <a:p>
            <a:pPr algn="just"/>
            <a:r>
              <a:rPr lang="es-MX" sz="2800" dirty="0" smtClean="0">
                <a:latin typeface="Comic Sans MS" pitchFamily="66" charset="0"/>
              </a:rPr>
              <a:t> llamado así por los indígenas aztecas que </a:t>
            </a:r>
          </a:p>
          <a:p>
            <a:pPr algn="just"/>
            <a:r>
              <a:rPr lang="es-MX" sz="2800" dirty="0" smtClean="0">
                <a:latin typeface="Comic Sans MS" pitchFamily="66" charset="0"/>
              </a:rPr>
              <a:t>habitaban</a:t>
            </a:r>
          </a:p>
          <a:p>
            <a:pPr algn="just"/>
            <a:r>
              <a:rPr lang="es-MX" sz="2800" dirty="0" smtClean="0">
                <a:latin typeface="Comic Sans MS" pitchFamily="66" charset="0"/>
              </a:rPr>
              <a:t> esa región una vez que el imperio azteca</a:t>
            </a:r>
          </a:p>
          <a:p>
            <a:pPr algn="just"/>
            <a:r>
              <a:rPr lang="es-MX" sz="2800" dirty="0" smtClean="0">
                <a:latin typeface="Comic Sans MS" pitchFamily="66" charset="0"/>
              </a:rPr>
              <a:t> los había dominado. A la llegada de</a:t>
            </a:r>
          </a:p>
          <a:p>
            <a:pPr algn="just"/>
            <a:r>
              <a:rPr lang="es-MX" sz="2800" dirty="0" smtClean="0">
                <a:latin typeface="Comic Sans MS" pitchFamily="66" charset="0"/>
              </a:rPr>
              <a:t> los misioneros Agustinos en el siglo XVI, </a:t>
            </a:r>
          </a:p>
          <a:p>
            <a:pPr algn="just"/>
            <a:r>
              <a:rPr lang="es-MX" sz="2800" dirty="0" smtClean="0">
                <a:latin typeface="Comic Sans MS" pitchFamily="66" charset="0"/>
              </a:rPr>
              <a:t>fue designado eclesiásticamente como </a:t>
            </a:r>
          </a:p>
          <a:p>
            <a:pPr algn="just"/>
            <a:r>
              <a:rPr lang="es-MX" sz="2800" dirty="0" smtClean="0">
                <a:latin typeface="Comic Sans MS" pitchFamily="66" charset="0"/>
              </a:rPr>
              <a:t>“San Agustín de la gran Xilitla”, por lo que</a:t>
            </a:r>
          </a:p>
          <a:p>
            <a:pPr algn="just"/>
            <a:r>
              <a:rPr lang="es-MX" sz="2800" dirty="0" smtClean="0">
                <a:latin typeface="Comic Sans MS" pitchFamily="66" charset="0"/>
              </a:rPr>
              <a:t> a partir de entonces se le conoce únicamente</a:t>
            </a:r>
          </a:p>
          <a:p>
            <a:pPr algn="just"/>
            <a:r>
              <a:rPr lang="es-MX" sz="2800" dirty="0" smtClean="0">
                <a:latin typeface="Comic Sans MS" pitchFamily="66" charset="0"/>
              </a:rPr>
              <a:t> como Xilitla.</a:t>
            </a:r>
            <a:endParaRPr lang="es-MX" dirty="0"/>
          </a:p>
        </p:txBody>
      </p:sp>
    </p:spTree>
  </p:cSld>
  <p:clrMapOvr>
    <a:masterClrMapping/>
  </p:clrMapOvr>
  <p:transition>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childTnLst>
                                </p:cTn>
                              </p:par>
                              <p:par>
                                <p:cTn id="9" presetID="19" presetClass="entr" presetSubtype="1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2" dur="5000" fill="hold"/>
                                        <p:tgtEl>
                                          <p:spTgt spid="3">
                                            <p:txEl>
                                              <p:pRg st="1" end="1"/>
                                            </p:txEl>
                                          </p:spTgt>
                                        </p:tgtEl>
                                        <p:attrNameLst>
                                          <p:attrName>ppt_h</p:attrName>
                                        </p:attrNameLst>
                                      </p:cBhvr>
                                      <p:tavLst>
                                        <p:tav tm="0">
                                          <p:val>
                                            <p:strVal val="#ppt_h"/>
                                          </p:val>
                                        </p:tav>
                                        <p:tav tm="100000">
                                          <p:val>
                                            <p:strVal val="#ppt_h"/>
                                          </p:val>
                                        </p:tav>
                                      </p:tavLst>
                                    </p:anim>
                                  </p:childTnLst>
                                </p:cTn>
                              </p:par>
                              <p:par>
                                <p:cTn id="13" presetID="19"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6" dur="5000" fill="hold"/>
                                        <p:tgtEl>
                                          <p:spTgt spid="3">
                                            <p:txEl>
                                              <p:pRg st="2" end="2"/>
                                            </p:txEl>
                                          </p:spTgt>
                                        </p:tgtEl>
                                        <p:attrNameLst>
                                          <p:attrName>ppt_h</p:attrName>
                                        </p:attrNameLst>
                                      </p:cBhvr>
                                      <p:tavLst>
                                        <p:tav tm="0">
                                          <p:val>
                                            <p:strVal val="#ppt_h"/>
                                          </p:val>
                                        </p:tav>
                                        <p:tav tm="100000">
                                          <p:val>
                                            <p:strVal val="#ppt_h"/>
                                          </p:val>
                                        </p:tav>
                                      </p:tavLst>
                                    </p:anim>
                                  </p:childTnLst>
                                </p:cTn>
                              </p:par>
                              <p:par>
                                <p:cTn id="17" presetID="19" presetClass="entr" presetSubtype="1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0" dur="5000" fill="hold"/>
                                        <p:tgtEl>
                                          <p:spTgt spid="3">
                                            <p:txEl>
                                              <p:pRg st="3" end="3"/>
                                            </p:txEl>
                                          </p:spTgt>
                                        </p:tgtEl>
                                        <p:attrNameLst>
                                          <p:attrName>ppt_h</p:attrName>
                                        </p:attrNameLst>
                                      </p:cBhvr>
                                      <p:tavLst>
                                        <p:tav tm="0">
                                          <p:val>
                                            <p:strVal val="#ppt_h"/>
                                          </p:val>
                                        </p:tav>
                                        <p:tav tm="100000">
                                          <p:val>
                                            <p:strVal val="#ppt_h"/>
                                          </p:val>
                                        </p:tav>
                                      </p:tavLst>
                                    </p:anim>
                                  </p:childTnLst>
                                </p:cTn>
                              </p:par>
                              <p:par>
                                <p:cTn id="21" presetID="19"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4" dur="5000" fill="hold"/>
                                        <p:tgtEl>
                                          <p:spTgt spid="3">
                                            <p:txEl>
                                              <p:pRg st="4" end="4"/>
                                            </p:txEl>
                                          </p:spTgt>
                                        </p:tgtEl>
                                        <p:attrNameLst>
                                          <p:attrName>ppt_h</p:attrName>
                                        </p:attrNameLst>
                                      </p:cBhvr>
                                      <p:tavLst>
                                        <p:tav tm="0">
                                          <p:val>
                                            <p:strVal val="#ppt_h"/>
                                          </p:val>
                                        </p:tav>
                                        <p:tav tm="100000">
                                          <p:val>
                                            <p:strVal val="#ppt_h"/>
                                          </p:val>
                                        </p:tav>
                                      </p:tavLst>
                                    </p:anim>
                                  </p:childTnLst>
                                </p:cTn>
                              </p:par>
                              <p:par>
                                <p:cTn id="25" presetID="19" presetClass="entr" presetSubtype="1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8" dur="5000" fill="hold"/>
                                        <p:tgtEl>
                                          <p:spTgt spid="3">
                                            <p:txEl>
                                              <p:pRg st="5" end="5"/>
                                            </p:txEl>
                                          </p:spTgt>
                                        </p:tgtEl>
                                        <p:attrNameLst>
                                          <p:attrName>ppt_h</p:attrName>
                                        </p:attrNameLst>
                                      </p:cBhvr>
                                      <p:tavLst>
                                        <p:tav tm="0">
                                          <p:val>
                                            <p:strVal val="#ppt_h"/>
                                          </p:val>
                                        </p:tav>
                                        <p:tav tm="100000">
                                          <p:val>
                                            <p:strVal val="#ppt_h"/>
                                          </p:val>
                                        </p:tav>
                                      </p:tavLst>
                                    </p:anim>
                                  </p:childTnLst>
                                </p:cTn>
                              </p:par>
                              <p:par>
                                <p:cTn id="29" presetID="19" presetClass="entr" presetSubtype="1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2" dur="5000" fill="hold"/>
                                        <p:tgtEl>
                                          <p:spTgt spid="3">
                                            <p:txEl>
                                              <p:pRg st="6" end="6"/>
                                            </p:txEl>
                                          </p:spTgt>
                                        </p:tgtEl>
                                        <p:attrNameLst>
                                          <p:attrName>ppt_h</p:attrName>
                                        </p:attrNameLst>
                                      </p:cBhvr>
                                      <p:tavLst>
                                        <p:tav tm="0">
                                          <p:val>
                                            <p:strVal val="#ppt_h"/>
                                          </p:val>
                                        </p:tav>
                                        <p:tav tm="100000">
                                          <p:val>
                                            <p:strVal val="#ppt_h"/>
                                          </p:val>
                                        </p:tav>
                                      </p:tavLst>
                                    </p:anim>
                                  </p:childTnLst>
                                </p:cTn>
                              </p:par>
                              <p:par>
                                <p:cTn id="33" presetID="19" presetClass="entr" presetSubtype="1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36" dur="5000" fill="hold"/>
                                        <p:tgtEl>
                                          <p:spTgt spid="3">
                                            <p:txEl>
                                              <p:pRg st="7" end="7"/>
                                            </p:txEl>
                                          </p:spTgt>
                                        </p:tgtEl>
                                        <p:attrNameLst>
                                          <p:attrName>ppt_h</p:attrName>
                                        </p:attrNameLst>
                                      </p:cBhvr>
                                      <p:tavLst>
                                        <p:tav tm="0">
                                          <p:val>
                                            <p:strVal val="#ppt_h"/>
                                          </p:val>
                                        </p:tav>
                                        <p:tav tm="100000">
                                          <p:val>
                                            <p:strVal val="#ppt_h"/>
                                          </p:val>
                                        </p:tav>
                                      </p:tavLst>
                                    </p:anim>
                                  </p:childTnLst>
                                </p:cTn>
                              </p:par>
                              <p:par>
                                <p:cTn id="37" presetID="19" presetClass="entr" presetSubtype="1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5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40" dur="5000" fill="hold"/>
                                        <p:tgtEl>
                                          <p:spTgt spid="3">
                                            <p:txEl>
                                              <p:pRg st="8" end="8"/>
                                            </p:txEl>
                                          </p:spTgt>
                                        </p:tgtEl>
                                        <p:attrNameLst>
                                          <p:attrName>ppt_h</p:attrName>
                                        </p:attrNameLst>
                                      </p:cBhvr>
                                      <p:tavLst>
                                        <p:tav tm="0">
                                          <p:val>
                                            <p:strVal val="#ppt_h"/>
                                          </p:val>
                                        </p:tav>
                                        <p:tav tm="100000">
                                          <p:val>
                                            <p:strVal val="#ppt_h"/>
                                          </p:val>
                                        </p:tav>
                                      </p:tavLst>
                                    </p:anim>
                                  </p:childTnLst>
                                </p:cTn>
                              </p:par>
                              <p:par>
                                <p:cTn id="41" presetID="19" presetClass="entr" presetSubtype="1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p:cTn id="43" dur="5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44" dur="5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35"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2000"/>
                                        <p:tgtEl>
                                          <p:spTgt spid="2"/>
                                        </p:tgtEl>
                                      </p:cBhvr>
                                    </p:animEffect>
                                    <p:anim calcmode="lin" valueType="num">
                                      <p:cBhvr>
                                        <p:cTn id="50" dur="2000" fill="hold"/>
                                        <p:tgtEl>
                                          <p:spTgt spid="2"/>
                                        </p:tgtEl>
                                        <p:attrNameLst>
                                          <p:attrName>style.rotation</p:attrName>
                                        </p:attrNameLst>
                                      </p:cBhvr>
                                      <p:tavLst>
                                        <p:tav tm="0">
                                          <p:val>
                                            <p:fltVal val="720"/>
                                          </p:val>
                                        </p:tav>
                                        <p:tav tm="100000">
                                          <p:val>
                                            <p:fltVal val="0"/>
                                          </p:val>
                                        </p:tav>
                                      </p:tavLst>
                                    </p:anim>
                                    <p:anim calcmode="lin" valueType="num">
                                      <p:cBhvr>
                                        <p:cTn id="51" dur="2000" fill="hold"/>
                                        <p:tgtEl>
                                          <p:spTgt spid="2"/>
                                        </p:tgtEl>
                                        <p:attrNameLst>
                                          <p:attrName>ppt_h</p:attrName>
                                        </p:attrNameLst>
                                      </p:cBhvr>
                                      <p:tavLst>
                                        <p:tav tm="0">
                                          <p:val>
                                            <p:fltVal val="0"/>
                                          </p:val>
                                        </p:tav>
                                        <p:tav tm="100000">
                                          <p:val>
                                            <p:strVal val="#ppt_h"/>
                                          </p:val>
                                        </p:tav>
                                      </p:tavLst>
                                    </p:anim>
                                    <p:anim calcmode="lin" valueType="num">
                                      <p:cBhvr>
                                        <p:cTn id="52"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MAPA DE UBICACIÓN DE RESERVA BOSCOSA DE XILITLA</a:t>
            </a:r>
            <a:endParaRPr lang="es-MX" dirty="0"/>
          </a:p>
        </p:txBody>
      </p:sp>
      <p:pic>
        <p:nvPicPr>
          <p:cNvPr id="4" name="3 Marcador de contenido" descr="jnni.bmp"/>
          <p:cNvPicPr>
            <a:picLocks noGrp="1" noChangeAspect="1"/>
          </p:cNvPicPr>
          <p:nvPr>
            <p:ph idx="1"/>
          </p:nvPr>
        </p:nvPicPr>
        <p:blipFill>
          <a:blip r:embed="rId3"/>
          <a:stretch>
            <a:fillRect/>
          </a:stretch>
        </p:blipFill>
        <p:spPr>
          <a:xfrm>
            <a:off x="857224" y="1571612"/>
            <a:ext cx="6072230" cy="498381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8"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5000" fill="hold"/>
                                        <p:tgtEl>
                                          <p:spTgt spid="4"/>
                                        </p:tgtEl>
                                        <p:attrNameLst>
                                          <p:attrName>ppt_x</p:attrName>
                                        </p:attrNameLst>
                                      </p:cBhvr>
                                      <p:tavLst>
                                        <p:tav tm="0">
                                          <p:val>
                                            <p:strVal val="#ppt_x"/>
                                          </p:val>
                                        </p:tav>
                                        <p:tav tm="100000">
                                          <p:val>
                                            <p:strVal val="#ppt_x"/>
                                          </p:val>
                                        </p:tav>
                                      </p:tavLst>
                                    </p:anim>
                                    <p:anim calcmode="lin" valueType="num">
                                      <p:cBhvr>
                                        <p:cTn id="15" dur="15000" fill="hold"/>
                                        <p:tgtEl>
                                          <p:spTgt spid="4"/>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descripción</a:t>
            </a:r>
            <a:endParaRPr lang="es-MX" dirty="0"/>
          </a:p>
        </p:txBody>
      </p:sp>
      <p:sp>
        <p:nvSpPr>
          <p:cNvPr id="3" name="2 Marcador de contenido"/>
          <p:cNvSpPr>
            <a:spLocks noGrp="1"/>
          </p:cNvSpPr>
          <p:nvPr>
            <p:ph idx="1"/>
          </p:nvPr>
        </p:nvSpPr>
        <p:spPr/>
        <p:txBody>
          <a:bodyPr>
            <a:normAutofit fontScale="92500"/>
          </a:bodyPr>
          <a:lstStyle/>
          <a:p>
            <a:r>
              <a:rPr lang="es-MX" b="1" dirty="0" smtClean="0"/>
              <a:t>El área natural protegida de Xilitla</a:t>
            </a:r>
            <a:r>
              <a:rPr lang="es-MX" dirty="0" smtClean="0"/>
              <a:t> en el estado de San Luis Potosí, de la región de Huasteca, México. Es conocido por sus fértiles montañas y vertientes, las cuales han creado un paisaje panorámico en todo el municipio. Las montañas también han protegido en parte a Xilitla de la industrialización, ayudando a preservar las culturas indígenas Náhuatl y téenek y sus modos tradicionales de vida agraria. La mayoría de los 50.000 habitantes de Xilitla viven agrupados en unas 100 comunidades. Sólo unos pocos miles viven en el núcleo urbano.</a:t>
            </a:r>
          </a:p>
          <a:p>
            <a:endParaRPr lang="es-MX" dirty="0"/>
          </a:p>
        </p:txBody>
      </p:sp>
    </p:spTree>
  </p:cSld>
  <p:clrMapOvr>
    <a:masterClrMapping/>
  </p:clrMapOvr>
  <p:transition>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biodiversidad</a:t>
            </a: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Ubicado en el corazón de la Huasteca potosina. Xilitla es la materialización de un sueño donde la arquitectura seduce y recrea la atmósfera envolvente de la selva </a:t>
            </a:r>
          </a:p>
          <a:p>
            <a:r>
              <a:rPr lang="es-MX" dirty="0" smtClean="0"/>
              <a:t>Hay personajes apasionados y excéntricos, que en el afán ambiguo de la expresión artística, encuentran un instante de magia y poética filtrado en la realidad. </a:t>
            </a:r>
          </a:p>
          <a:p>
            <a:r>
              <a:rPr lang="es-MX" dirty="0" smtClean="0"/>
              <a:t>Este paraíso natural de compleja biodiversidad atrapó la personalidad sensible de James y lo llevó a adquirir 150 hectáreas, a tres kilómetros de la carretera principal y a uno de terracería del poblado de Xilitla. </a:t>
            </a:r>
          </a:p>
          <a:p>
            <a:endParaRPr lang="es-MX" dirty="0"/>
          </a:p>
        </p:txBody>
      </p:sp>
    </p:spTree>
  </p:cSld>
  <p:clrMapOvr>
    <a:masterClrMapping/>
  </p:clrMapOvr>
  <p:transition>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5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70" decel="100000"/>
                                        <p:tgtEl>
                                          <p:spTgt spid="3">
                                            <p:txEl>
                                              <p:pRg st="0" end="0"/>
                                            </p:txEl>
                                          </p:spTgt>
                                        </p:tgtEl>
                                      </p:cBhvr>
                                    </p:animEffect>
                                    <p:animScale>
                                      <p:cBhvr>
                                        <p:cTn id="12" dur="770" decel="100000"/>
                                        <p:tgtEl>
                                          <p:spTgt spid="3">
                                            <p:txEl>
                                              <p:pRg st="0" end="0"/>
                                            </p:txEl>
                                          </p:spTgt>
                                        </p:tgtEl>
                                      </p:cBhvr>
                                      <p:from x="10000" y="10000"/>
                                      <p:to x="200000" y="450000"/>
                                    </p:animScale>
                                    <p:animScale>
                                      <p:cBhvr>
                                        <p:cTn id="13" dur="1230" accel="100000" fill="hold">
                                          <p:stCondLst>
                                            <p:cond delay="770"/>
                                          </p:stCondLst>
                                        </p:cTn>
                                        <p:tgtEl>
                                          <p:spTgt spid="3">
                                            <p:txEl>
                                              <p:pRg st="0" end="0"/>
                                            </p:txEl>
                                          </p:spTgt>
                                        </p:tgtEl>
                                      </p:cBhvr>
                                      <p:from x="200000" y="450000"/>
                                      <p:to x="100000" y="100000"/>
                                    </p:animScale>
                                    <p:set>
                                      <p:cBhvr>
                                        <p:cTn id="14" dur="770" fill="hold"/>
                                        <p:tgtEl>
                                          <p:spTgt spid="3">
                                            <p:txEl>
                                              <p:pRg st="0" end="0"/>
                                            </p:txEl>
                                          </p:spTgt>
                                        </p:tgtEl>
                                        <p:attrNameLst>
                                          <p:attrName>ppt_x</p:attrName>
                                        </p:attrNameLst>
                                      </p:cBhvr>
                                      <p:to>
                                        <p:strVal val="(0.5)"/>
                                      </p:to>
                                    </p:set>
                                    <p:anim from="(0.5)" to="(#ppt_x)" calcmode="lin" valueType="num">
                                      <p:cBhvr>
                                        <p:cTn id="15" dur="1230" accel="100000" fill="hold">
                                          <p:stCondLst>
                                            <p:cond delay="770"/>
                                          </p:stCondLst>
                                        </p:cTn>
                                        <p:tgtEl>
                                          <p:spTgt spid="3">
                                            <p:txEl>
                                              <p:pRg st="0" end="0"/>
                                            </p:txEl>
                                          </p:spTgt>
                                        </p:tgtEl>
                                        <p:attrNameLst>
                                          <p:attrName>ppt_x</p:attrName>
                                        </p:attrNameLst>
                                      </p:cBhvr>
                                    </p:anim>
                                    <p:set>
                                      <p:cBhvr>
                                        <p:cTn id="16" dur="770" fill="hold"/>
                                        <p:tgtEl>
                                          <p:spTgt spid="3">
                                            <p:txEl>
                                              <p:pRg st="0" end="0"/>
                                            </p:txEl>
                                          </p:spTgt>
                                        </p:tgtEl>
                                        <p:attrNameLst>
                                          <p:attrName>ppt_y</p:attrName>
                                        </p:attrNameLst>
                                      </p:cBhvr>
                                      <p:to>
                                        <p:strVal val="(#ppt_y+0.4)"/>
                                      </p:to>
                                    </p:set>
                                    <p:anim from="(#ppt_y+0.4)" to="(#ppt_y)" calcmode="lin" valueType="num">
                                      <p:cBhvr>
                                        <p:cTn id="17" dur="1230" accel="100000" fill="hold">
                                          <p:stCondLst>
                                            <p:cond delay="770"/>
                                          </p:stCondLst>
                                        </p:cTn>
                                        <p:tgtEl>
                                          <p:spTgt spid="3">
                                            <p:txEl>
                                              <p:pRg st="0" end="0"/>
                                            </p:txEl>
                                          </p:spTgt>
                                        </p:tgtEl>
                                        <p:attrNameLst>
                                          <p:attrName>ppt_y</p:attrName>
                                        </p:attrNameLst>
                                      </p:cBhvr>
                                    </p:anim>
                                  </p:childTnLst>
                                </p:cTn>
                              </p:par>
                              <p:par>
                                <p:cTn id="18" presetID="51"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770" decel="100000"/>
                                        <p:tgtEl>
                                          <p:spTgt spid="3">
                                            <p:txEl>
                                              <p:pRg st="1" end="1"/>
                                            </p:txEl>
                                          </p:spTgt>
                                        </p:tgtEl>
                                      </p:cBhvr>
                                    </p:animEffect>
                                    <p:animScale>
                                      <p:cBhvr>
                                        <p:cTn id="21" dur="770" decel="100000"/>
                                        <p:tgtEl>
                                          <p:spTgt spid="3">
                                            <p:txEl>
                                              <p:pRg st="1" end="1"/>
                                            </p:txEl>
                                          </p:spTgt>
                                        </p:tgtEl>
                                      </p:cBhvr>
                                      <p:from x="10000" y="10000"/>
                                      <p:to x="200000" y="450000"/>
                                    </p:animScale>
                                    <p:animScale>
                                      <p:cBhvr>
                                        <p:cTn id="22" dur="1230" accel="100000" fill="hold">
                                          <p:stCondLst>
                                            <p:cond delay="770"/>
                                          </p:stCondLst>
                                        </p:cTn>
                                        <p:tgtEl>
                                          <p:spTgt spid="3">
                                            <p:txEl>
                                              <p:pRg st="1" end="1"/>
                                            </p:txEl>
                                          </p:spTgt>
                                        </p:tgtEl>
                                      </p:cBhvr>
                                      <p:from x="200000" y="450000"/>
                                      <p:to x="100000" y="100000"/>
                                    </p:animScale>
                                    <p:set>
                                      <p:cBhvr>
                                        <p:cTn id="23" dur="770" fill="hold"/>
                                        <p:tgtEl>
                                          <p:spTgt spid="3">
                                            <p:txEl>
                                              <p:pRg st="1" end="1"/>
                                            </p:txEl>
                                          </p:spTgt>
                                        </p:tgtEl>
                                        <p:attrNameLst>
                                          <p:attrName>ppt_x</p:attrName>
                                        </p:attrNameLst>
                                      </p:cBhvr>
                                      <p:to>
                                        <p:strVal val="(0.5)"/>
                                      </p:to>
                                    </p:set>
                                    <p:anim from="(0.5)" to="(#ppt_x)" calcmode="lin" valueType="num">
                                      <p:cBhvr>
                                        <p:cTn id="24" dur="1230" accel="100000" fill="hold">
                                          <p:stCondLst>
                                            <p:cond delay="770"/>
                                          </p:stCondLst>
                                        </p:cTn>
                                        <p:tgtEl>
                                          <p:spTgt spid="3">
                                            <p:txEl>
                                              <p:pRg st="1" end="1"/>
                                            </p:txEl>
                                          </p:spTgt>
                                        </p:tgtEl>
                                        <p:attrNameLst>
                                          <p:attrName>ppt_x</p:attrName>
                                        </p:attrNameLst>
                                      </p:cBhvr>
                                    </p:anim>
                                    <p:set>
                                      <p:cBhvr>
                                        <p:cTn id="25" dur="770" fill="hold"/>
                                        <p:tgtEl>
                                          <p:spTgt spid="3">
                                            <p:txEl>
                                              <p:pRg st="1" end="1"/>
                                            </p:txEl>
                                          </p:spTgt>
                                        </p:tgtEl>
                                        <p:attrNameLst>
                                          <p:attrName>ppt_y</p:attrName>
                                        </p:attrNameLst>
                                      </p:cBhvr>
                                      <p:to>
                                        <p:strVal val="(#ppt_y+0.4)"/>
                                      </p:to>
                                    </p:set>
                                    <p:anim from="(#ppt_y+0.4)" to="(#ppt_y)" calcmode="lin" valueType="num">
                                      <p:cBhvr>
                                        <p:cTn id="26" dur="1230" accel="100000" fill="hold">
                                          <p:stCondLst>
                                            <p:cond delay="770"/>
                                          </p:stCondLst>
                                        </p:cTn>
                                        <p:tgtEl>
                                          <p:spTgt spid="3">
                                            <p:txEl>
                                              <p:pRg st="1" end="1"/>
                                            </p:txEl>
                                          </p:spTgt>
                                        </p:tgtEl>
                                        <p:attrNameLst>
                                          <p:attrName>ppt_y</p:attrName>
                                        </p:attrNameLst>
                                      </p:cBhvr>
                                    </p:anim>
                                  </p:childTnLst>
                                </p:cTn>
                              </p:par>
                              <p:par>
                                <p:cTn id="27" presetID="51"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770" decel="100000"/>
                                        <p:tgtEl>
                                          <p:spTgt spid="3">
                                            <p:txEl>
                                              <p:pRg st="2" end="2"/>
                                            </p:txEl>
                                          </p:spTgt>
                                        </p:tgtEl>
                                      </p:cBhvr>
                                    </p:animEffect>
                                    <p:animScale>
                                      <p:cBhvr>
                                        <p:cTn id="30" dur="770" decel="100000"/>
                                        <p:tgtEl>
                                          <p:spTgt spid="3">
                                            <p:txEl>
                                              <p:pRg st="2" end="2"/>
                                            </p:txEl>
                                          </p:spTgt>
                                        </p:tgtEl>
                                      </p:cBhvr>
                                      <p:from x="10000" y="10000"/>
                                      <p:to x="200000" y="450000"/>
                                    </p:animScale>
                                    <p:animScale>
                                      <p:cBhvr>
                                        <p:cTn id="31" dur="1230" accel="100000" fill="hold">
                                          <p:stCondLst>
                                            <p:cond delay="770"/>
                                          </p:stCondLst>
                                        </p:cTn>
                                        <p:tgtEl>
                                          <p:spTgt spid="3">
                                            <p:txEl>
                                              <p:pRg st="2" end="2"/>
                                            </p:txEl>
                                          </p:spTgt>
                                        </p:tgtEl>
                                      </p:cBhvr>
                                      <p:from x="200000" y="450000"/>
                                      <p:to x="100000" y="100000"/>
                                    </p:animScale>
                                    <p:set>
                                      <p:cBhvr>
                                        <p:cTn id="32" dur="770" fill="hold"/>
                                        <p:tgtEl>
                                          <p:spTgt spid="3">
                                            <p:txEl>
                                              <p:pRg st="2" end="2"/>
                                            </p:txEl>
                                          </p:spTgt>
                                        </p:tgtEl>
                                        <p:attrNameLst>
                                          <p:attrName>ppt_x</p:attrName>
                                        </p:attrNameLst>
                                      </p:cBhvr>
                                      <p:to>
                                        <p:strVal val="(0.5)"/>
                                      </p:to>
                                    </p:set>
                                    <p:anim from="(0.5)" to="(#ppt_x)" calcmode="lin" valueType="num">
                                      <p:cBhvr>
                                        <p:cTn id="33" dur="1230" accel="100000" fill="hold">
                                          <p:stCondLst>
                                            <p:cond delay="770"/>
                                          </p:stCondLst>
                                        </p:cTn>
                                        <p:tgtEl>
                                          <p:spTgt spid="3">
                                            <p:txEl>
                                              <p:pRg st="2" end="2"/>
                                            </p:txEl>
                                          </p:spTgt>
                                        </p:tgtEl>
                                        <p:attrNameLst>
                                          <p:attrName>ppt_x</p:attrName>
                                        </p:attrNameLst>
                                      </p:cBhvr>
                                    </p:anim>
                                    <p:set>
                                      <p:cBhvr>
                                        <p:cTn id="34" dur="770" fill="hold"/>
                                        <p:tgtEl>
                                          <p:spTgt spid="3">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91</TotalTime>
  <Words>554</Words>
  <Application>Microsoft Office PowerPoint</Application>
  <PresentationFormat>Presentación en pantalla (4:3)</PresentationFormat>
  <Paragraphs>47</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Opulento</vt:lpstr>
      <vt:lpstr>stars</vt:lpstr>
      <vt:lpstr>INTEGRANTES♥♥♥ 1ºc♥♥♥</vt:lpstr>
      <vt:lpstr>Xilitla </vt:lpstr>
      <vt:lpstr>Reseña histórica</vt:lpstr>
      <vt:lpstr>Reseña histórica </vt:lpstr>
      <vt:lpstr>Reseña histórica</vt:lpstr>
      <vt:lpstr>MAPA DE UBICACIÓN DE RESERVA BOSCOSA DE XILITLA</vt:lpstr>
      <vt:lpstr>descripción</vt:lpstr>
      <vt:lpstr>biodiversidad</vt:lpstr>
      <vt:lpstr>Lo mas importante</vt:lpstr>
      <vt:lpstr>aprendizaje</vt:lpstr>
    </vt:vector>
  </TitlesOfParts>
  <Company>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stars</dc:title>
  <dc:creator>MAQ 1</dc:creator>
  <cp:lastModifiedBy>Ba-k.com</cp:lastModifiedBy>
  <cp:revision>11</cp:revision>
  <dcterms:created xsi:type="dcterms:W3CDTF">2010-02-19T22:23:24Z</dcterms:created>
  <dcterms:modified xsi:type="dcterms:W3CDTF">2010-02-22T17:57:05Z</dcterms:modified>
</cp:coreProperties>
</file>